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74" r:id="rId4"/>
    <p:sldId id="275" r:id="rId5"/>
    <p:sldId id="277" r:id="rId6"/>
    <p:sldId id="278" r:id="rId7"/>
    <p:sldId id="263" r:id="rId8"/>
    <p:sldId id="279" r:id="rId9"/>
    <p:sldId id="280" r:id="rId10"/>
  </p:sldIdLst>
  <p:sldSz cx="9144000" cy="5143500" type="screen16x9"/>
  <p:notesSz cx="6735763" cy="9866313"/>
  <p:defaultTextStyle>
    <a:defPPr>
      <a:defRPr lang="fr-FR"/>
    </a:defPPr>
    <a:lvl1pPr marL="0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4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2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9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6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3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50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8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075"/>
    <a:srgbClr val="9AD6CE"/>
    <a:srgbClr val="171643"/>
    <a:srgbClr val="1C1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37" autoAdjust="0"/>
  </p:normalViewPr>
  <p:slideViewPr>
    <p:cSldViewPr>
      <p:cViewPr varScale="1">
        <p:scale>
          <a:sx n="124" d="100"/>
          <a:sy n="124" d="100"/>
        </p:scale>
        <p:origin x="114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736A545B-38A9-4866-AF67-FC319D289AD9}" type="datetimeFigureOut">
              <a:rPr lang="fr-FR" smtClean="0"/>
              <a:pPr/>
              <a:t>13/09/2018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C7C80B48-3CF0-4C89-96CC-380B1C3EF9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7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F1780BC0-9067-40D2-9E0D-533A6303506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6F8F19A4-4BD8-49BE-89C2-6D8449EC9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37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19A4-4BD8-49BE-89C2-6D8449EC96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6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F19A4-4BD8-49BE-89C2-6D8449EC96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8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F19A4-4BD8-49BE-89C2-6D8449EC96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49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323528" y="2499742"/>
            <a:ext cx="7128792" cy="576064"/>
          </a:xfrm>
          <a:prstGeom prst="rect">
            <a:avLst/>
          </a:prstGeom>
        </p:spPr>
        <p:txBody>
          <a:bodyPr lIns="91422" tIns="45711" rIns="91422" bIns="45711" anchor="ctr"/>
          <a:lstStyle>
            <a:lvl1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rgbClr val="1C1942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323528" y="1563638"/>
            <a:ext cx="7128792" cy="576064"/>
          </a:xfrm>
          <a:prstGeom prst="rect">
            <a:avLst/>
          </a:prstGeom>
        </p:spPr>
        <p:txBody>
          <a:bodyPr wrap="square" lIns="91422" tIns="45711" rIns="91422" bIns="45711" anchor="ctr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>
                <a:solidFill>
                  <a:srgbClr val="1C1942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323528" y="3147814"/>
            <a:ext cx="7128792" cy="792088"/>
          </a:xfrm>
          <a:prstGeom prst="rect">
            <a:avLst/>
          </a:prstGeom>
        </p:spPr>
        <p:txBody>
          <a:bodyPr lIns="91422" tIns="45711" rIns="91422" bIns="45711" anchor="ctr"/>
          <a:lstStyle>
            <a:lvl1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 sz="5500">
                <a:solidFill>
                  <a:srgbClr val="1C1942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867950"/>
            <a:ext cx="1296144" cy="432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350">
                <a:solidFill>
                  <a:srgbClr val="171643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 pour ajouter</a:t>
            </a:r>
          </a:p>
        </p:txBody>
      </p:sp>
      <p:sp>
        <p:nvSpPr>
          <p:cNvPr id="26" name="Espace réservé du texte 36"/>
          <p:cNvSpPr>
            <a:spLocks noGrp="1"/>
          </p:cNvSpPr>
          <p:nvPr>
            <p:ph type="body" sz="quarter" idx="14" hasCustomPrompt="1"/>
          </p:nvPr>
        </p:nvSpPr>
        <p:spPr>
          <a:xfrm>
            <a:off x="1547664" y="3939902"/>
            <a:ext cx="1224136" cy="3600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800" b="1">
                <a:solidFill>
                  <a:srgbClr val="9AD6CE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 pour ajouter</a:t>
            </a:r>
          </a:p>
        </p:txBody>
      </p:sp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323528" y="4587974"/>
            <a:ext cx="98456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dirty="0">
                <a:ln>
                  <a:noFill/>
                </a:ln>
                <a:solidFill>
                  <a:srgbClr val="071147"/>
                </a:solidFill>
                <a:effectLst/>
                <a:latin typeface="Bitter" pitchFamily="50" charset="0"/>
                <a:cs typeface="Arial" pitchFamily="34" charset="0"/>
              </a:rPr>
              <a:t>Le Mouvement associatif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" b="0" i="0" u="none" strike="noStrike" cap="none" normalizeH="0" baseline="0" dirty="0">
                <a:ln>
                  <a:noFill/>
                </a:ln>
                <a:solidFill>
                  <a:srgbClr val="071147"/>
                </a:solidFill>
                <a:effectLst/>
                <a:latin typeface="Helvetica Neue" pitchFamily="2"/>
                <a:cs typeface="Arial" pitchFamily="34" charset="0"/>
              </a:rPr>
              <a:t>28 Place Saint-Georges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" b="0" i="0" u="none" strike="noStrike" cap="none" normalizeH="0" baseline="0" dirty="0">
                <a:ln>
                  <a:noFill/>
                </a:ln>
                <a:solidFill>
                  <a:srgbClr val="071147"/>
                </a:solidFill>
                <a:effectLst/>
                <a:latin typeface="Helvetica Neue" pitchFamily="2"/>
                <a:cs typeface="Arial" pitchFamily="34" charset="0"/>
              </a:rPr>
              <a:t>75009 Paris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" b="0" i="0" u="none" strike="noStrike" cap="none" normalizeH="0" baseline="0" dirty="0">
                <a:ln>
                  <a:noFill/>
                </a:ln>
                <a:solidFill>
                  <a:srgbClr val="071147"/>
                </a:solidFill>
                <a:effectLst/>
                <a:latin typeface="Helvetica Neue" pitchFamily="2"/>
                <a:cs typeface="Arial" pitchFamily="34" charset="0"/>
              </a:rPr>
              <a:t>T. 01 40 36 80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" b="0" i="0" u="none" strike="noStrike" cap="none" normalizeH="0" baseline="0" dirty="0">
                <a:ln>
                  <a:noFill/>
                </a:ln>
                <a:solidFill>
                  <a:srgbClr val="071147"/>
                </a:solidFill>
                <a:effectLst/>
                <a:latin typeface="Helvetica Neue" pitchFamily="2"/>
                <a:cs typeface="Arial" pitchFamily="34" charset="0"/>
              </a:rPr>
              <a:t>lemouvementassociatif.org</a:t>
            </a:r>
            <a:endParaRPr kumimoji="0" 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061"/>
            <a:ext cx="9144000" cy="5142857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323528" y="1563638"/>
            <a:ext cx="1584176" cy="287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1">
                <a:solidFill>
                  <a:srgbClr val="9AD6CE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23850" y="1994917"/>
            <a:ext cx="6912446" cy="2449041"/>
          </a:xfrm>
          <a:prstGeom prst="rect">
            <a:avLst/>
          </a:prstGeom>
        </p:spPr>
        <p:txBody>
          <a:bodyPr numCol="2" spcCol="360000"/>
          <a:lstStyle>
            <a:lvl1pPr marL="0" indent="0" algn="just">
              <a:spcBef>
                <a:spcPts val="0"/>
              </a:spcBef>
              <a:buFontTx/>
              <a:buNone/>
              <a:tabLst/>
              <a:defRPr sz="800">
                <a:solidFill>
                  <a:srgbClr val="171643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2807990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>
                <a:solidFill>
                  <a:srgbClr val="171643"/>
                </a:solidFill>
                <a:latin typeface="Bitter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1">
                <a:solidFill>
                  <a:srgbClr val="171643"/>
                </a:solidFill>
                <a:latin typeface="Bitter" pitchFamily="50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171643"/>
                </a:solidFill>
                <a:latin typeface="Bitter" pitchFamily="50" charset="0"/>
              </a:defRPr>
            </a:lvl3pPr>
          </a:lstStyle>
          <a:p>
            <a:pPr lvl="0"/>
            <a:r>
              <a:rPr lang="fr-FR" dirty="0"/>
              <a:t>Cliquez pour modifier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5536" y="1203598"/>
            <a:ext cx="50405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  <p:sp>
        <p:nvSpPr>
          <p:cNvPr id="5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249856" y="987574"/>
            <a:ext cx="1674072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1">
                <a:solidFill>
                  <a:srgbClr val="9AD6CE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23528" y="4083918"/>
            <a:ext cx="1728192" cy="4320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500">
                <a:solidFill>
                  <a:schemeClr val="bg1"/>
                </a:solidFill>
                <a:latin typeface="Bitter" pitchFamily="50" charset="0"/>
              </a:defRPr>
            </a:lvl1pPr>
          </a:lstStyle>
          <a:p>
            <a:pPr lvl="0"/>
            <a:r>
              <a:rPr lang="fr-FR" dirty="0"/>
              <a:t>Cliquez pour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23850" y="555527"/>
            <a:ext cx="2015902" cy="864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>
                <a:solidFill>
                  <a:srgbClr val="171643"/>
                </a:solidFill>
                <a:latin typeface="Bitter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1">
                <a:solidFill>
                  <a:srgbClr val="171643"/>
                </a:solidFill>
                <a:latin typeface="Bitter" pitchFamily="50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171643"/>
                </a:solidFill>
                <a:latin typeface="Bitter" pitchFamily="50" charset="0"/>
              </a:defRPr>
            </a:lvl3pPr>
          </a:lstStyle>
          <a:p>
            <a:pPr lvl="0"/>
            <a:r>
              <a:rPr lang="fr-FR" dirty="0"/>
              <a:t>Cliquez pour modifier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5984-3C14-49B1-BF55-48C50E48C4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2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9" indent="-285692" algn="l" defTabSz="9142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8" indent="-228554" algn="l" defTabSz="9142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5" indent="-228554" algn="l" defTabSz="9142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2" indent="-228554" algn="l" defTabSz="9142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0" indent="-228554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7" indent="-228554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4" indent="-228554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1" indent="-228554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4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2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9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6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3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0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8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C2F02B-33BD-4E25-BBF3-DB9A9A6413CC}"/>
              </a:ext>
            </a:extLst>
          </p:cNvPr>
          <p:cNvSpPr txBox="1"/>
          <p:nvPr/>
        </p:nvSpPr>
        <p:spPr>
          <a:xfrm>
            <a:off x="863910" y="156363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modèle économique des associations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Groupe ESS </a:t>
            </a:r>
            <a:r>
              <a:rPr lang="fr-FR" sz="2000" b="1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ScPo</a:t>
            </a:r>
            <a:r>
              <a:rPr lang="fr-FR" sz="20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Alumni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 septembre 2018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8DB456-43C7-4BC0-923F-993F085DB18A}"/>
              </a:ext>
            </a:extLst>
          </p:cNvPr>
          <p:cNvSpPr txBox="1"/>
          <p:nvPr/>
        </p:nvSpPr>
        <p:spPr>
          <a:xfrm>
            <a:off x="1082785" y="3006036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E7344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Faits et chiffres clés</a:t>
            </a:r>
          </a:p>
          <a:p>
            <a:pPr algn="ctr"/>
            <a:r>
              <a:rPr lang="fr-FR" sz="1400" b="1" dirty="0">
                <a:solidFill>
                  <a:srgbClr val="E7344C"/>
                </a:solidFill>
                <a:latin typeface="Trebuchet MS" panose="020B0603020202020204" pitchFamily="34" charset="0"/>
              </a:rPr>
              <a:t>Frédérique Pfrunder, déléguée générale, </a:t>
            </a:r>
          </a:p>
          <a:p>
            <a:pPr algn="ctr"/>
            <a:r>
              <a:rPr lang="fr-FR" sz="1400" b="1" dirty="0">
                <a:solidFill>
                  <a:srgbClr val="E7344C"/>
                </a:solidFill>
                <a:latin typeface="Trebuchet MS" panose="020B0603020202020204" pitchFamily="34" charset="0"/>
              </a:rPr>
              <a:t>Le Mouvement associatif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C78E3-9ACC-4476-9F20-3A0C3C58F745}"/>
              </a:ext>
            </a:extLst>
          </p:cNvPr>
          <p:cNvSpPr/>
          <p:nvPr/>
        </p:nvSpPr>
        <p:spPr>
          <a:xfrm>
            <a:off x="107504" y="4650699"/>
            <a:ext cx="15121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68F24-67EF-4C1D-B31A-50092932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7344494" cy="1080120"/>
          </a:xfrm>
        </p:spPr>
        <p:txBody>
          <a:bodyPr/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chiffres associatifs</a:t>
            </a:r>
            <a:endParaRPr lang="fr-FR" sz="20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E908CF5-1B12-4544-94A5-8943CD8187EE}"/>
              </a:ext>
            </a:extLst>
          </p:cNvPr>
          <p:cNvSpPr/>
          <p:nvPr/>
        </p:nvSpPr>
        <p:spPr>
          <a:xfrm>
            <a:off x="199585" y="1067510"/>
            <a:ext cx="2128605" cy="17599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1,3 millions d’associations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C2800FD-576B-4080-B269-46DD4DC7BB00}"/>
              </a:ext>
            </a:extLst>
          </p:cNvPr>
          <p:cNvSpPr/>
          <p:nvPr/>
        </p:nvSpPr>
        <p:spPr>
          <a:xfrm>
            <a:off x="5142551" y="765717"/>
            <a:ext cx="2444016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1,8 millions de salariés 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(près de 10% de l’emploi privé)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D4F45C-E51D-440F-8E9C-C95C7434BFB3}"/>
              </a:ext>
            </a:extLst>
          </p:cNvPr>
          <p:cNvSpPr/>
          <p:nvPr/>
        </p:nvSpPr>
        <p:spPr>
          <a:xfrm>
            <a:off x="2708484" y="1050385"/>
            <a:ext cx="2191920" cy="19101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/>
                </a:solidFill>
              </a:rPr>
              <a:t>73 000 nouvelles associations chaque année</a:t>
            </a:r>
          </a:p>
        </p:txBody>
      </p:sp>
      <p:pic>
        <p:nvPicPr>
          <p:cNvPr id="1026" name="Picture 2" descr="RÃ©sultat de recherche d'images pour &quot;mouvement associatif&quot;">
            <a:extLst>
              <a:ext uri="{FF2B5EF4-FFF2-40B4-BE49-F238E27FC236}">
                <a16:creationId xmlns:a16="http://schemas.microsoft.com/office/drawing/2014/main" id="{522BF277-D0E3-4EDF-B1B2-529F083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" y="3239641"/>
            <a:ext cx="3171596" cy="17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060F8BE-D959-4295-9280-A9B0041102EB}"/>
              </a:ext>
            </a:extLst>
          </p:cNvPr>
          <p:cNvSpPr/>
          <p:nvPr/>
        </p:nvSpPr>
        <p:spPr>
          <a:xfrm>
            <a:off x="4984231" y="2562619"/>
            <a:ext cx="2128605" cy="19186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Contribution estimée à 3,2% du PIB 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72B5AED-92A5-4111-911B-57CD8ECEE3AF}"/>
              </a:ext>
            </a:extLst>
          </p:cNvPr>
          <p:cNvSpPr/>
          <p:nvPr/>
        </p:nvSpPr>
        <p:spPr>
          <a:xfrm>
            <a:off x="3145519" y="2747253"/>
            <a:ext cx="2128605" cy="17863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13 millions de bénévoles 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6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68F24-67EF-4C1D-B31A-50092932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7344494" cy="1080120"/>
          </a:xfrm>
        </p:spPr>
        <p:txBody>
          <a:bodyPr/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chiffres associatifs</a:t>
            </a:r>
            <a:endParaRPr lang="fr-FR" sz="20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E908CF5-1B12-4544-94A5-8943CD8187EE}"/>
              </a:ext>
            </a:extLst>
          </p:cNvPr>
          <p:cNvSpPr/>
          <p:nvPr/>
        </p:nvSpPr>
        <p:spPr>
          <a:xfrm>
            <a:off x="304973" y="866529"/>
            <a:ext cx="2128605" cy="17599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86% des associations ne sont que bénévoles</a:t>
            </a:r>
          </a:p>
        </p:txBody>
      </p:sp>
      <p:pic>
        <p:nvPicPr>
          <p:cNvPr id="1026" name="Picture 2" descr="RÃ©sultat de recherche d'images pour &quot;mouvement associatif&quot;">
            <a:extLst>
              <a:ext uri="{FF2B5EF4-FFF2-40B4-BE49-F238E27FC236}">
                <a16:creationId xmlns:a16="http://schemas.microsoft.com/office/drawing/2014/main" id="{522BF277-D0E3-4EDF-B1B2-529F083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" y="3239641"/>
            <a:ext cx="3171596" cy="17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060F8BE-D959-4295-9280-A9B0041102EB}"/>
              </a:ext>
            </a:extLst>
          </p:cNvPr>
          <p:cNvSpPr/>
          <p:nvPr/>
        </p:nvSpPr>
        <p:spPr>
          <a:xfrm>
            <a:off x="1557041" y="2013200"/>
            <a:ext cx="2037845" cy="1779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183 000 associations employeuses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53D0B7-5CFD-4523-BBED-72DDD8CE6FBF}"/>
              </a:ext>
            </a:extLst>
          </p:cNvPr>
          <p:cNvSpPr txBox="1"/>
          <p:nvPr/>
        </p:nvSpPr>
        <p:spPr>
          <a:xfrm>
            <a:off x="3504324" y="2013219"/>
            <a:ext cx="4389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24,4% Sport</a:t>
            </a:r>
          </a:p>
          <a:p>
            <a:r>
              <a:rPr lang="fr-FR" dirty="0">
                <a:solidFill>
                  <a:schemeClr val="tx2"/>
                </a:solidFill>
              </a:rPr>
              <a:t> 20,8% Loisirs et vie sociale</a:t>
            </a:r>
          </a:p>
          <a:p>
            <a:r>
              <a:rPr lang="fr-FR" dirty="0">
                <a:solidFill>
                  <a:schemeClr val="tx2"/>
                </a:solidFill>
              </a:rPr>
              <a:t>  20,5% Culture</a:t>
            </a:r>
          </a:p>
          <a:p>
            <a:r>
              <a:rPr lang="fr-FR" dirty="0">
                <a:solidFill>
                  <a:schemeClr val="tx2"/>
                </a:solidFill>
              </a:rPr>
              <a:t>   13,1% Défense des droits et des causes</a:t>
            </a:r>
          </a:p>
          <a:p>
            <a:r>
              <a:rPr lang="fr-FR" dirty="0">
                <a:solidFill>
                  <a:schemeClr val="tx2"/>
                </a:solidFill>
              </a:rPr>
              <a:t>    10,3% Action sociale &amp; santé</a:t>
            </a:r>
          </a:p>
          <a:p>
            <a:r>
              <a:rPr lang="fr-FR" dirty="0">
                <a:solidFill>
                  <a:schemeClr val="tx2"/>
                </a:solidFill>
              </a:rPr>
              <a:t>     3,9% Action caritative &amp; humanitaire</a:t>
            </a:r>
          </a:p>
          <a:p>
            <a:r>
              <a:rPr lang="fr-FR" dirty="0">
                <a:solidFill>
                  <a:schemeClr val="tx2"/>
                </a:solidFill>
              </a:rPr>
              <a:t>      3,6% Education, formation, insertion</a:t>
            </a:r>
          </a:p>
          <a:p>
            <a:r>
              <a:rPr lang="fr-FR" dirty="0">
                <a:solidFill>
                  <a:schemeClr val="tx2"/>
                </a:solidFill>
              </a:rPr>
              <a:t>       3,4% Economie &amp; développement local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2989EB-FED4-484C-80A9-C37E5922BE2A}"/>
              </a:ext>
            </a:extLst>
          </p:cNvPr>
          <p:cNvSpPr txBox="1"/>
          <p:nvPr/>
        </p:nvSpPr>
        <p:spPr>
          <a:xfrm>
            <a:off x="2627784" y="1633915"/>
            <a:ext cx="514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1,3 millions d’associations - répartition par activités</a:t>
            </a:r>
          </a:p>
        </p:txBody>
      </p:sp>
    </p:spTree>
    <p:extLst>
      <p:ext uri="{BB962C8B-B14F-4D97-AF65-F5344CB8AC3E}">
        <p14:creationId xmlns:p14="http://schemas.microsoft.com/office/powerpoint/2010/main" val="357846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68F24-67EF-4C1D-B31A-50092932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7344494" cy="1080120"/>
          </a:xfrm>
        </p:spPr>
        <p:txBody>
          <a:bodyPr/>
          <a:lstStyle/>
          <a:p>
            <a:r>
              <a:rPr lang="fr-FR" sz="2000" dirty="0"/>
              <a:t>Les chiffres associatifs</a:t>
            </a:r>
          </a:p>
        </p:txBody>
      </p:sp>
      <p:pic>
        <p:nvPicPr>
          <p:cNvPr id="1026" name="Picture 2" descr="RÃ©sultat de recherche d'images pour &quot;mouvement associatif&quot;">
            <a:extLst>
              <a:ext uri="{FF2B5EF4-FFF2-40B4-BE49-F238E27FC236}">
                <a16:creationId xmlns:a16="http://schemas.microsoft.com/office/drawing/2014/main" id="{522BF277-D0E3-4EDF-B1B2-529F083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" y="3239641"/>
            <a:ext cx="3171596" cy="17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2989EB-FED4-484C-80A9-C37E5922BE2A}"/>
              </a:ext>
            </a:extLst>
          </p:cNvPr>
          <p:cNvSpPr txBox="1"/>
          <p:nvPr/>
        </p:nvSpPr>
        <p:spPr>
          <a:xfrm>
            <a:off x="3854020" y="1359103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55% des salariés dans les associations sociales/médico-sociales/santé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  15% Education/formation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   12% loisirs/culture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    5% tourisme-développement local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     5% sport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43B401A-22DD-4C28-9870-BE56C47CE479}"/>
              </a:ext>
            </a:extLst>
          </p:cNvPr>
          <p:cNvSpPr/>
          <p:nvPr/>
        </p:nvSpPr>
        <p:spPr>
          <a:xfrm>
            <a:off x="179512" y="977959"/>
            <a:ext cx="2693136" cy="22616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1,8 millions de salariés 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(soit 1 sur 10)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445512-95E8-413C-B935-05BABD7ABA68}"/>
              </a:ext>
            </a:extLst>
          </p:cNvPr>
          <p:cNvCxnSpPr/>
          <p:nvPr/>
        </p:nvCxnSpPr>
        <p:spPr>
          <a:xfrm flipV="1">
            <a:off x="2915816" y="170765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8CA37D5-2AD4-4545-B795-669277C62B02}"/>
              </a:ext>
            </a:extLst>
          </p:cNvPr>
          <p:cNvCxnSpPr>
            <a:cxnSpLocks/>
          </p:cNvCxnSpPr>
          <p:nvPr/>
        </p:nvCxnSpPr>
        <p:spPr>
          <a:xfrm>
            <a:off x="2915816" y="2283718"/>
            <a:ext cx="100811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E4C896E-A249-4967-A69F-F378D97ED29D}"/>
              </a:ext>
            </a:extLst>
          </p:cNvPr>
          <p:cNvCxnSpPr/>
          <p:nvPr/>
        </p:nvCxnSpPr>
        <p:spPr>
          <a:xfrm>
            <a:off x="2915816" y="2439223"/>
            <a:ext cx="1080281" cy="56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53165A-F856-40CE-9A6A-B82FCBD6C512}"/>
              </a:ext>
            </a:extLst>
          </p:cNvPr>
          <p:cNvCxnSpPr/>
          <p:nvPr/>
        </p:nvCxnSpPr>
        <p:spPr>
          <a:xfrm>
            <a:off x="2843808" y="2663578"/>
            <a:ext cx="1152289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82ADF9F-3D26-4EF4-8694-BE4DF695AF8E}"/>
              </a:ext>
            </a:extLst>
          </p:cNvPr>
          <p:cNvCxnSpPr/>
          <p:nvPr/>
        </p:nvCxnSpPr>
        <p:spPr>
          <a:xfrm>
            <a:off x="2662629" y="2790264"/>
            <a:ext cx="1333468" cy="114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14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68F24-67EF-4C1D-B31A-50092932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7344494" cy="1080120"/>
          </a:xfrm>
        </p:spPr>
        <p:txBody>
          <a:bodyPr/>
          <a:lstStyle/>
          <a:p>
            <a:r>
              <a:rPr lang="fr-FR" sz="2000" dirty="0"/>
              <a:t>Le budget des associatio</a:t>
            </a:r>
            <a:r>
              <a:rPr lang="fr-FR" sz="1800" dirty="0"/>
              <a:t>ns</a:t>
            </a:r>
          </a:p>
        </p:txBody>
      </p:sp>
      <p:pic>
        <p:nvPicPr>
          <p:cNvPr id="1026" name="Picture 2" descr="RÃ©sultat de recherche d'images pour &quot;mouvement associatif&quot;">
            <a:extLst>
              <a:ext uri="{FF2B5EF4-FFF2-40B4-BE49-F238E27FC236}">
                <a16:creationId xmlns:a16="http://schemas.microsoft.com/office/drawing/2014/main" id="{522BF277-D0E3-4EDF-B1B2-529F083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" y="3180406"/>
            <a:ext cx="3171596" cy="17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AA53FEA-DF44-474E-8176-DC5769198445}"/>
              </a:ext>
            </a:extLst>
          </p:cNvPr>
          <p:cNvSpPr txBox="1"/>
          <p:nvPr/>
        </p:nvSpPr>
        <p:spPr>
          <a:xfrm>
            <a:off x="3538478" y="1131472"/>
            <a:ext cx="37043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des associations selon leur budget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1A1842-8C86-440A-A5AA-EE79AA01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810" t="31452" r="58051" b="11329"/>
          <a:stretch/>
        </p:blipFill>
        <p:spPr>
          <a:xfrm>
            <a:off x="3538478" y="1644894"/>
            <a:ext cx="3814935" cy="34925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217E4B-31CC-4D43-B7A4-93CBC8A4F142}"/>
              </a:ext>
            </a:extLst>
          </p:cNvPr>
          <p:cNvSpPr txBox="1"/>
          <p:nvPr/>
        </p:nvSpPr>
        <p:spPr>
          <a:xfrm>
            <a:off x="98373" y="1069916"/>
            <a:ext cx="299206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2 %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associations gèrent un budget annuel supérieur à 500 000 euros et concentrent 70 % du budget cumulé du secteur associatif</a:t>
            </a:r>
          </a:p>
        </p:txBody>
      </p:sp>
    </p:spTree>
    <p:extLst>
      <p:ext uri="{BB962C8B-B14F-4D97-AF65-F5344CB8AC3E}">
        <p14:creationId xmlns:p14="http://schemas.microsoft.com/office/powerpoint/2010/main" val="23094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68F24-67EF-4C1D-B31A-50092932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339502"/>
            <a:ext cx="7344494" cy="1080120"/>
          </a:xfrm>
        </p:spPr>
        <p:txBody>
          <a:bodyPr/>
          <a:lstStyle/>
          <a:p>
            <a:r>
              <a:rPr lang="fr-FR" sz="2000" dirty="0">
                <a:cs typeface="Arial" panose="020B0604020202020204" pitchFamily="34" charset="0"/>
              </a:rPr>
              <a:t>Origine des ressources financières associativ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endParaRPr lang="fr-FR" sz="1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7E11CB-F30D-4718-8F65-C019B1A5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9" y="987574"/>
            <a:ext cx="6794417" cy="40204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596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A08A3-D341-42B0-9514-D6556F31C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6624414" cy="1080120"/>
          </a:xfrm>
        </p:spPr>
        <p:txBody>
          <a:bodyPr/>
          <a:lstStyle/>
          <a:p>
            <a:r>
              <a:rPr lang="fr-FR" sz="2000" dirty="0"/>
              <a:t>Evolution des ressources financières associatives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7B530C-7965-485F-85AE-849D4FD1E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987574"/>
            <a:ext cx="417955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81737B-D319-431F-831A-252C6ECE3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929" y="973287"/>
            <a:ext cx="4179559" cy="318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82E14EA-DFD5-47F2-8850-578DFDE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099" y="4646762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i="1" dirty="0">
                <a:solidFill>
                  <a:srgbClr val="000000"/>
                </a:solidFill>
                <a:latin typeface="TheSansLight-Caps" charset="0"/>
              </a:rPr>
              <a:t>Source : Enquête </a:t>
            </a:r>
            <a:r>
              <a:rPr lang="fr-FR" sz="800" i="1" dirty="0" err="1">
                <a:solidFill>
                  <a:srgbClr val="000000"/>
                </a:solidFill>
                <a:latin typeface="TheSansLight-Caps" charset="0"/>
              </a:rPr>
              <a:t>cnrs</a:t>
            </a:r>
            <a:r>
              <a:rPr lang="fr-FR" sz="800" i="1" dirty="0">
                <a:solidFill>
                  <a:srgbClr val="000000"/>
                </a:solidFill>
                <a:latin typeface="TheSansLight-Caps" charset="0"/>
              </a:rPr>
              <a:t> </a:t>
            </a:r>
            <a:r>
              <a:rPr lang="fr-FR" sz="800" i="1" dirty="0">
                <a:solidFill>
                  <a:srgbClr val="000000"/>
                </a:solidFill>
              </a:rPr>
              <a:t>–</a:t>
            </a:r>
            <a:r>
              <a:rPr lang="fr-FR" sz="800" i="1" dirty="0">
                <a:solidFill>
                  <a:srgbClr val="000000"/>
                </a:solidFill>
                <a:latin typeface="TheSansLight-Caps" charset="0"/>
              </a:rPr>
              <a:t> Centre d</a:t>
            </a:r>
            <a:r>
              <a:rPr lang="fr-FR" sz="800" i="1" dirty="0">
                <a:solidFill>
                  <a:srgbClr val="000000"/>
                </a:solidFill>
              </a:rPr>
              <a:t>’é</a:t>
            </a:r>
            <a:r>
              <a:rPr lang="fr-FR" sz="800" i="1" dirty="0">
                <a:solidFill>
                  <a:srgbClr val="000000"/>
                </a:solidFill>
                <a:latin typeface="TheSansLight-Caps" charset="0"/>
              </a:rPr>
              <a:t>conomie de la Sorbonne </a:t>
            </a:r>
            <a:r>
              <a:rPr lang="fr-FR" sz="800" i="1" dirty="0">
                <a:solidFill>
                  <a:srgbClr val="000000"/>
                </a:solidFill>
              </a:rPr>
              <a:t>« </a:t>
            </a:r>
            <a:r>
              <a:rPr lang="fr-FR" sz="800" i="1" dirty="0">
                <a:solidFill>
                  <a:srgbClr val="000000"/>
                </a:solidFill>
                <a:latin typeface="TheSansLight-Caps" charset="0"/>
              </a:rPr>
              <a:t>Le paysage associatif fran</a:t>
            </a:r>
            <a:r>
              <a:rPr lang="fr-FR" sz="800" i="1" dirty="0">
                <a:solidFill>
                  <a:srgbClr val="000000"/>
                </a:solidFill>
              </a:rPr>
              <a:t>ç</a:t>
            </a:r>
            <a:r>
              <a:rPr lang="fr-FR" sz="800" i="1" dirty="0">
                <a:solidFill>
                  <a:srgbClr val="000000"/>
                </a:solidFill>
                <a:latin typeface="TheSansLight-Caps" charset="0"/>
              </a:rPr>
              <a:t>ais</a:t>
            </a:r>
            <a:r>
              <a:rPr lang="fr-FR" sz="800" i="1" dirty="0">
                <a:solidFill>
                  <a:srgbClr val="000000"/>
                </a:solidFill>
              </a:rPr>
              <a:t> »</a:t>
            </a:r>
            <a:r>
              <a:rPr lang="fr-FR" sz="800" i="1" dirty="0">
                <a:solidFill>
                  <a:srgbClr val="000000"/>
                </a:solidFill>
                <a:latin typeface="TheSansLight-Caps" charset="0"/>
              </a:rPr>
              <a:t>, 2011-2012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14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68F24-67EF-4C1D-B31A-50092932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7344494" cy="1080120"/>
          </a:xfrm>
        </p:spPr>
        <p:txBody>
          <a:bodyPr/>
          <a:lstStyle/>
          <a:p>
            <a:r>
              <a:rPr lang="fr-FR" sz="1800" dirty="0"/>
              <a:t>Une ressource essentielle : le bénévolat</a:t>
            </a:r>
          </a:p>
        </p:txBody>
      </p:sp>
      <p:pic>
        <p:nvPicPr>
          <p:cNvPr id="1026" name="Picture 2" descr="RÃ©sultat de recherche d'images pour &quot;mouvement associatif&quot;">
            <a:extLst>
              <a:ext uri="{FF2B5EF4-FFF2-40B4-BE49-F238E27FC236}">
                <a16:creationId xmlns:a16="http://schemas.microsoft.com/office/drawing/2014/main" id="{522BF277-D0E3-4EDF-B1B2-529F083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" y="3180406"/>
            <a:ext cx="3171596" cy="17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AA53FEA-DF44-474E-8176-DC5769198445}"/>
              </a:ext>
            </a:extLst>
          </p:cNvPr>
          <p:cNvSpPr txBox="1"/>
          <p:nvPr/>
        </p:nvSpPr>
        <p:spPr>
          <a:xfrm>
            <a:off x="3707904" y="1128642"/>
            <a:ext cx="37043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En fonction des bases de valorisation, on estime que le temps de travail bénévole représente entre 20 et 40 milliards d’euros (de 1 à 2% du PIB)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AA31644-A8DD-4261-99DA-AC2E3C16A41E}"/>
              </a:ext>
            </a:extLst>
          </p:cNvPr>
          <p:cNvSpPr/>
          <p:nvPr/>
        </p:nvSpPr>
        <p:spPr>
          <a:xfrm>
            <a:off x="251520" y="915565"/>
            <a:ext cx="2693136" cy="2178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13 millions de bénévoles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6D68A81-F79C-4A9E-9E41-9D5733AC110D}"/>
              </a:ext>
            </a:extLst>
          </p:cNvPr>
          <p:cNvCxnSpPr>
            <a:cxnSpLocks/>
          </p:cNvCxnSpPr>
          <p:nvPr/>
        </p:nvCxnSpPr>
        <p:spPr>
          <a:xfrm flipV="1">
            <a:off x="3106269" y="1509804"/>
            <a:ext cx="1033683" cy="419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8C897CD-4E9D-4DAE-9F34-BEFF876E0794}"/>
              </a:ext>
            </a:extLst>
          </p:cNvPr>
          <p:cNvSpPr txBox="1"/>
          <p:nvPr/>
        </p:nvSpPr>
        <p:spPr>
          <a:xfrm>
            <a:off x="3691701" y="2138168"/>
            <a:ext cx="374052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Les Restos du Cœur estime à 7300 ETP et 332 millions d’€ la participation bénévole à leur action (exercice 2013-2014)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252C8C4-03D4-4C14-86E2-E701248677FA}"/>
              </a:ext>
            </a:extLst>
          </p:cNvPr>
          <p:cNvCxnSpPr>
            <a:cxnSpLocks/>
          </p:cNvCxnSpPr>
          <p:nvPr/>
        </p:nvCxnSpPr>
        <p:spPr>
          <a:xfrm>
            <a:off x="3106269" y="2175805"/>
            <a:ext cx="1033683" cy="272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3A4D39C-FC52-44B4-91FF-F9FAB11950E4}"/>
              </a:ext>
            </a:extLst>
          </p:cNvPr>
          <p:cNvSpPr txBox="1"/>
          <p:nvPr/>
        </p:nvSpPr>
        <p:spPr>
          <a:xfrm>
            <a:off x="3707904" y="2968352"/>
            <a:ext cx="374052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Le bénévolat est l’élément-clé qui permet aux associations de démultiplier l’efficacité de leurs financements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D140002-F9D0-4D91-9373-BAF4FC261719}"/>
              </a:ext>
            </a:extLst>
          </p:cNvPr>
          <p:cNvCxnSpPr>
            <a:cxnSpLocks/>
          </p:cNvCxnSpPr>
          <p:nvPr/>
        </p:nvCxnSpPr>
        <p:spPr>
          <a:xfrm>
            <a:off x="2916209" y="2616158"/>
            <a:ext cx="1151735" cy="597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23984C9-5E0B-4C86-B0F8-55AA0709E41A}"/>
              </a:ext>
            </a:extLst>
          </p:cNvPr>
          <p:cNvSpPr txBox="1"/>
          <p:nvPr/>
        </p:nvSpPr>
        <p:spPr>
          <a:xfrm>
            <a:off x="3707904" y="3757384"/>
            <a:ext cx="374052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La valorisation comptable du bénévolat reste cependant peu pratiquée par les associations et peu prise en compte par les financeurs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474135E-F9BC-436B-9E71-D24500FBEDDE}"/>
              </a:ext>
            </a:extLst>
          </p:cNvPr>
          <p:cNvCxnSpPr>
            <a:cxnSpLocks/>
          </p:cNvCxnSpPr>
          <p:nvPr/>
        </p:nvCxnSpPr>
        <p:spPr>
          <a:xfrm>
            <a:off x="2595825" y="2889804"/>
            <a:ext cx="1544127" cy="13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3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68F24-67EF-4C1D-B31A-50092932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83519"/>
            <a:ext cx="7344494" cy="1080120"/>
          </a:xfrm>
        </p:spPr>
        <p:txBody>
          <a:bodyPr/>
          <a:lstStyle/>
          <a:p>
            <a:r>
              <a:rPr lang="fr-FR" sz="2000" dirty="0"/>
              <a:t>En résumé</a:t>
            </a:r>
          </a:p>
        </p:txBody>
      </p:sp>
      <p:pic>
        <p:nvPicPr>
          <p:cNvPr id="1026" name="Picture 2" descr="RÃ©sultat de recherche d'images pour &quot;mouvement associatif&quot;">
            <a:extLst>
              <a:ext uri="{FF2B5EF4-FFF2-40B4-BE49-F238E27FC236}">
                <a16:creationId xmlns:a16="http://schemas.microsoft.com/office/drawing/2014/main" id="{522BF277-D0E3-4EDF-B1B2-529F083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" y="3180406"/>
            <a:ext cx="3171596" cy="17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AA53FEA-DF44-474E-8176-DC5769198445}"/>
              </a:ext>
            </a:extLst>
          </p:cNvPr>
          <p:cNvSpPr txBox="1"/>
          <p:nvPr/>
        </p:nvSpPr>
        <p:spPr>
          <a:xfrm>
            <a:off x="366882" y="954432"/>
            <a:ext cx="7045379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fr-FR" sz="1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fr-FR" sz="1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Des réalités associatives extrêmement diverses, et donc une très grande diversité de modèles; </a:t>
            </a:r>
          </a:p>
          <a:p>
            <a:pPr lvl="1"/>
            <a:endParaRPr lang="fr-FR" sz="1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fr-FR" sz="1400" dirty="0">
                <a:solidFill>
                  <a:schemeClr val="tx2"/>
                </a:solidFill>
                <a:cs typeface="Arial" panose="020B0604020202020204" pitchFamily="34" charset="0"/>
              </a:rPr>
              <a:t>L’hybridation des ressources est une réalité associative depuis très longtemps!</a:t>
            </a:r>
          </a:p>
          <a:p>
            <a:pPr lvl="1"/>
            <a:endParaRPr lang="fr-FR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/>
            <a:r>
              <a:rPr lang="fr-FR" sz="1400" dirty="0">
                <a:solidFill>
                  <a:schemeClr val="tx2"/>
                </a:solidFill>
                <a:cs typeface="Arial" panose="020B0604020202020204" pitchFamily="34" charset="0"/>
              </a:rPr>
              <a:t>Une évolution du rapport aux pouvoirs publics qui nuit à l’initiative associative</a:t>
            </a:r>
          </a:p>
          <a:p>
            <a:pPr lvl="1"/>
            <a:endParaRPr lang="fr-FR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/>
            <a:r>
              <a:rPr lang="fr-FR" sz="1400" dirty="0">
                <a:solidFill>
                  <a:schemeClr val="tx2"/>
                </a:solidFill>
                <a:cs typeface="Arial" panose="020B0604020202020204" pitchFamily="34" charset="0"/>
              </a:rPr>
              <a:t>Une culture du don et du mécénat qui reste peu développée en France </a:t>
            </a:r>
          </a:p>
          <a:p>
            <a:pPr lvl="1"/>
            <a:endParaRPr lang="fr-FR" sz="1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lvl="1"/>
            <a:endParaRPr lang="fr-FR" sz="1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38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390</Words>
  <Application>Microsoft Office PowerPoint</Application>
  <PresentationFormat>Affichage à l'écran (16:9)</PresentationFormat>
  <Paragraphs>61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Bitter</vt:lpstr>
      <vt:lpstr>Calibri</vt:lpstr>
      <vt:lpstr>Helvetica Neue</vt:lpstr>
      <vt:lpstr>TheSansLight-Caps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Lucie Suchet</dc:creator>
  <cp:lastModifiedBy>Frédérique Pfrunder</cp:lastModifiedBy>
  <cp:revision>289</cp:revision>
  <cp:lastPrinted>2018-09-13T14:28:35Z</cp:lastPrinted>
  <dcterms:created xsi:type="dcterms:W3CDTF">2016-07-01T14:04:59Z</dcterms:created>
  <dcterms:modified xsi:type="dcterms:W3CDTF">2018-09-13T14:36:04Z</dcterms:modified>
</cp:coreProperties>
</file>